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66" r:id="rId2"/>
    <p:sldId id="257" r:id="rId3"/>
    <p:sldId id="268" r:id="rId4"/>
    <p:sldId id="270" r:id="rId5"/>
    <p:sldId id="272" r:id="rId6"/>
    <p:sldId id="27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CCFF"/>
    <a:srgbClr val="FFCC00"/>
    <a:srgbClr val="FFFF66"/>
    <a:srgbClr val="00EE77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492B2A-26F8-454E-992B-24B8DE157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B0286-AF37-45D9-BED7-D801D6AE8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1F63-2085-457A-BE82-FCAD63F65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6FBB1-E42C-4850-9804-344D9A9D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4F7B93-9223-46BD-B956-28528EA8C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FF017-9399-47FC-9FE0-8F9A16684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564945-21E1-4F45-837B-451D5322B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8F8F8-D7C3-44A2-A3D5-BBFFCAA0B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957CBB-9E8C-4710-A782-E910DE47A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18A138-617C-4418-B0A9-8642E81B7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2DE765-9CB2-4B3E-8447-4E9333FFB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9D431C5-89A9-4109-A2AF-9D197712F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3" r:id="rId2"/>
    <p:sldLayoutId id="2147483759" r:id="rId3"/>
    <p:sldLayoutId id="2147483754" r:id="rId4"/>
    <p:sldLayoutId id="2147483760" r:id="rId5"/>
    <p:sldLayoutId id="2147483755" r:id="rId6"/>
    <p:sldLayoutId id="2147483761" r:id="rId7"/>
    <p:sldLayoutId id="2147483762" r:id="rId8"/>
    <p:sldLayoutId id="2147483763" r:id="rId9"/>
    <p:sldLayoutId id="2147483756" r:id="rId10"/>
    <p:sldLayoutId id="214748375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828800" y="609600"/>
            <a:ext cx="5638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468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Столярные 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соединения</a:t>
            </a:r>
          </a:p>
        </p:txBody>
      </p:sp>
      <p:pic>
        <p:nvPicPr>
          <p:cNvPr id="13314" name="Рисунок 3" descr="1270764402_joiner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057400"/>
            <a:ext cx="41052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90600" y="762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Century" pitchFamily="18" charset="0"/>
              </a:rPr>
              <a:t>Столярные соединения деталей </a:t>
            </a:r>
            <a:r>
              <a:rPr lang="ru-RU" sz="2800" b="1" i="1" u="sng" dirty="0">
                <a:solidFill>
                  <a:schemeClr val="accent4">
                    <a:lumMod val="75000"/>
                  </a:schemeClr>
                </a:solidFill>
                <a:latin typeface="Century" pitchFamily="18" charset="0"/>
              </a:rPr>
              <a:t> </a:t>
            </a:r>
            <a:endParaRPr lang="ru-RU" sz="2800" b="1" i="1" u="sng" dirty="0">
              <a:solidFill>
                <a:schemeClr val="accent4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1042988" y="4076700"/>
            <a:ext cx="633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066800" y="5105400"/>
            <a:ext cx="3200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 b="1" i="1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endParaRPr lang="ru-RU" sz="2000" b="1" i="1">
              <a:solidFill>
                <a:srgbClr val="0000FF"/>
              </a:solidFill>
            </a:endParaRPr>
          </a:p>
          <a:p>
            <a:endParaRPr lang="ru-RU" sz="2000" i="1"/>
          </a:p>
        </p:txBody>
      </p:sp>
      <p:sp>
        <p:nvSpPr>
          <p:cNvPr id="14" name="TextBox 13"/>
          <p:cNvSpPr txBox="1"/>
          <p:nvPr/>
        </p:nvSpPr>
        <p:spPr>
          <a:xfrm>
            <a:off x="1371600" y="1447800"/>
            <a:ext cx="2286000" cy="6461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На гвоздях, винтах, болтах, шурупах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27" name="Рисунок 26" descr="408383_html_m1413ee3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29718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болт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200400"/>
            <a:ext cx="1082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винт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352800"/>
            <a:ext cx="13176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408383_html_1b5e46e6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05188" y="3276600"/>
            <a:ext cx="112395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1066800" y="5181600"/>
            <a:ext cx="35814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На гвоздях и шурупах детали соединяют сравнительно быстро, но такие соединения не обеспечивают высокой прочности.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7" descr="elementi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2209800"/>
            <a:ext cx="28432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6019800" y="1371600"/>
            <a:ext cx="2514600" cy="6461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Шиповые соединения на клею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76800" y="5105400"/>
            <a:ext cx="4267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4625" indent="-174625">
              <a:defRPr/>
            </a:pPr>
            <a:r>
              <a:rPr lang="ru-RU" sz="1600" i="1" dirty="0">
                <a:solidFill>
                  <a:schemeClr val="accent3"/>
                </a:solidFill>
                <a:latin typeface="Times New Roman" pitchFamily="18" charset="0"/>
              </a:rPr>
              <a:t>    </a:t>
            </a:r>
            <a:r>
              <a:rPr lang="ru-RU" sz="1600" b="1" i="1" dirty="0">
                <a:solidFill>
                  <a:schemeClr val="accent3"/>
                </a:solidFill>
                <a:latin typeface="Times New Roman" pitchFamily="18" charset="0"/>
              </a:rPr>
              <a:t>Шиповые соединения деревянных деталей на клею отличаются большой прочностью и нашли широкое применение при изготовлении дверных и оконных переплётов и блоков, мебели и различных деревянных конструкций</a:t>
            </a:r>
            <a:endParaRPr lang="ru-RU" sz="1600" b="1" i="1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828800" y="7620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3333CC"/>
                </a:solidFill>
              </a:rPr>
              <a:t>Разъёмные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324600" y="6858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3333CC"/>
                </a:solidFill>
              </a:rPr>
              <a:t>Неразъёмные</a:t>
            </a:r>
          </a:p>
        </p:txBody>
      </p:sp>
      <p:cxnSp>
        <p:nvCxnSpPr>
          <p:cNvPr id="39" name="Прямая со стрелкой 38"/>
          <p:cNvCxnSpPr>
            <a:stCxn id="36" idx="2"/>
            <a:endCxn id="14" idx="0"/>
          </p:cNvCxnSpPr>
          <p:nvPr/>
        </p:nvCxnSpPr>
        <p:spPr>
          <a:xfrm rot="5400000">
            <a:off x="2413794" y="1232694"/>
            <a:ext cx="315912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7" idx="2"/>
            <a:endCxn id="34" idx="0"/>
          </p:cNvCxnSpPr>
          <p:nvPr/>
        </p:nvCxnSpPr>
        <p:spPr>
          <a:xfrm rot="5400000">
            <a:off x="7172325" y="1190625"/>
            <a:ext cx="28575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/>
      <p:bldP spid="34" grpId="0" animBg="1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524000" y="2286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Элементы шипового соединения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895600"/>
            <a:ext cx="7848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а – </a:t>
            </a:r>
            <a:r>
              <a:rPr lang="ru-RU" sz="2800" b="1" i="1" u="sng">
                <a:solidFill>
                  <a:srgbClr val="C00000"/>
                </a:solidFill>
                <a:latin typeface="Times New Roman" pitchFamily="18" charset="0"/>
              </a:rPr>
              <a:t>Шип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– это выступ на торце деревянной детали(1- </a:t>
            </a:r>
            <a:r>
              <a:rPr lang="ru-RU" sz="2800" i="1">
                <a:latin typeface="Times New Roman" pitchFamily="18" charset="0"/>
              </a:rPr>
              <a:t>торец шипа</a:t>
            </a:r>
            <a:r>
              <a:rPr lang="ru-RU" sz="2800">
                <a:latin typeface="Times New Roman" pitchFamily="18" charset="0"/>
              </a:rPr>
              <a:t>; 2- </a:t>
            </a:r>
            <a:r>
              <a:rPr lang="ru-RU" sz="2800" i="1">
                <a:latin typeface="Times New Roman" pitchFamily="18" charset="0"/>
              </a:rPr>
              <a:t>заплечики;3 - щечки</a:t>
            </a:r>
            <a:r>
              <a:rPr lang="ru-RU" sz="2800">
                <a:latin typeface="Times New Roman" pitchFamily="18" charset="0"/>
              </a:rPr>
              <a:t>).</a:t>
            </a:r>
          </a:p>
          <a:p>
            <a:pPr marL="623888" indent="-623888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б – </a:t>
            </a:r>
            <a:r>
              <a:rPr lang="ru-RU" sz="2800" b="1" i="1" u="sng">
                <a:solidFill>
                  <a:srgbClr val="C00000"/>
                </a:solidFill>
                <a:latin typeface="Times New Roman" pitchFamily="18" charset="0"/>
              </a:rPr>
              <a:t>Гнездо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- отверстие (углубление) в заготовке, соответствует размерам и профилю шипа.</a:t>
            </a:r>
          </a:p>
          <a:p>
            <a:pPr marL="623888" indent="-623888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в – </a:t>
            </a:r>
            <a:r>
              <a:rPr lang="ru-RU" sz="2800" b="1" i="1" u="sng">
                <a:solidFill>
                  <a:srgbClr val="C00000"/>
                </a:solidFill>
                <a:latin typeface="Times New Roman" pitchFamily="18" charset="0"/>
              </a:rPr>
              <a:t>Проушина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– паз на торце детали, соединяемый с шипом(3- </a:t>
            </a:r>
            <a:r>
              <a:rPr lang="ru-RU" sz="2800" i="1">
                <a:latin typeface="Times New Roman" pitchFamily="18" charset="0"/>
              </a:rPr>
              <a:t>щечки</a:t>
            </a:r>
            <a:r>
              <a:rPr lang="ru-RU" sz="2800">
                <a:latin typeface="Times New Roman" pitchFamily="18" charset="0"/>
              </a:rPr>
              <a:t>; 4- </a:t>
            </a:r>
            <a:r>
              <a:rPr lang="ru-RU" sz="2800" i="1">
                <a:latin typeface="Times New Roman" pitchFamily="18" charset="0"/>
              </a:rPr>
              <a:t>дно проушины</a:t>
            </a:r>
            <a:r>
              <a:rPr lang="ru-RU" sz="2800">
                <a:latin typeface="Times New Roman" pitchFamily="18" charset="0"/>
              </a:rPr>
              <a:t>).</a:t>
            </a:r>
          </a:p>
        </p:txBody>
      </p:sp>
      <p:pic>
        <p:nvPicPr>
          <p:cNvPr id="27658" name="Picture 10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70866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914400" y="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Выбор числа шипов на заготовке зависит от толщины соединяемых деталей</a:t>
            </a:r>
          </a:p>
        </p:txBody>
      </p:sp>
      <p:pic>
        <p:nvPicPr>
          <p:cNvPr id="115717" name="Picture 5" descr="Одинарный ш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19200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4495800" y="1524000"/>
            <a:ext cx="39608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Бруски толщиной до 40 мм чаще всего соединяют одинарным шипом</a:t>
            </a:r>
          </a:p>
        </p:txBody>
      </p:sp>
      <p:pic>
        <p:nvPicPr>
          <p:cNvPr id="115724" name="Picture 12" descr="tenoning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505200"/>
            <a:ext cx="2305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4495800" y="3429000"/>
            <a:ext cx="37449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Бруски толщиной 40…80мм-двойным или тройным шипом</a:t>
            </a:r>
          </a:p>
        </p:txBody>
      </p:sp>
      <p:pic>
        <p:nvPicPr>
          <p:cNvPr id="115727" name="Picture 15" descr="тройно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5013325"/>
            <a:ext cx="26638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4495800" y="5410200"/>
            <a:ext cx="3924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Свыше 80 мм- тройным многократным шипом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18" grpId="0"/>
      <p:bldP spid="115725" grpId="0"/>
      <p:bldP spid="1157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00" y="152400"/>
            <a:ext cx="7239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" pitchFamily="18" charset="0"/>
              </a:rPr>
              <a:t>Шиповые соединения бывают трёх видов</a:t>
            </a:r>
            <a:r>
              <a:rPr lang="ru-RU" dirty="0">
                <a:solidFill>
                  <a:srgbClr val="33CC33"/>
                </a:solidFill>
              </a:rPr>
              <a:t>:</a:t>
            </a:r>
            <a:endParaRPr lang="ru-RU" dirty="0">
              <a:solidFill>
                <a:srgbClr val="33CC33"/>
              </a:solidFill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43000" y="838200"/>
            <a:ext cx="1905000" cy="946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rgbClr val="3333CC"/>
                </a:solidFill>
              </a:rPr>
              <a:t>Угловые концевые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81400" y="838200"/>
            <a:ext cx="2286000" cy="946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rgbClr val="3333CC"/>
                </a:solidFill>
              </a:rPr>
              <a:t>Угловые</a:t>
            </a:r>
            <a:r>
              <a:rPr lang="ru-RU" sz="2400" b="1" i="1" dirty="0">
                <a:solidFill>
                  <a:srgbClr val="3333CC"/>
                </a:solidFill>
              </a:rPr>
              <a:t> </a:t>
            </a:r>
            <a:r>
              <a:rPr lang="ru-RU" sz="2800" b="1" i="1" dirty="0">
                <a:solidFill>
                  <a:srgbClr val="3333CC"/>
                </a:solidFill>
              </a:rPr>
              <a:t>серединные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400800" y="838200"/>
            <a:ext cx="2057400" cy="946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rgbClr val="3333CC"/>
                </a:solidFill>
              </a:rPr>
              <a:t>Угловые </a:t>
            </a:r>
            <a:br>
              <a:rPr lang="ru-RU" sz="2800" b="1" i="1" dirty="0">
                <a:solidFill>
                  <a:srgbClr val="3333CC"/>
                </a:solidFill>
              </a:rPr>
            </a:br>
            <a:r>
              <a:rPr lang="ru-RU" sz="2800" b="1" i="1" dirty="0">
                <a:solidFill>
                  <a:srgbClr val="3333CC"/>
                </a:solidFill>
              </a:rPr>
              <a:t>ящичные</a:t>
            </a:r>
          </a:p>
        </p:txBody>
      </p:sp>
      <p:pic>
        <p:nvPicPr>
          <p:cNvPr id="8" name="Рисунок 7" descr="12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650" y="2062163"/>
            <a:ext cx="19907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age_6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505200"/>
            <a:ext cx="15240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image_146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2133600"/>
            <a:ext cx="18415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image_108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2209800"/>
            <a:ext cx="14478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1118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4343400"/>
            <a:ext cx="1066800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низ 14"/>
          <p:cNvSpPr/>
          <p:nvPr/>
        </p:nvSpPr>
        <p:spPr>
          <a:xfrm>
            <a:off x="1981200" y="1828800"/>
            <a:ext cx="152400" cy="152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572000" y="1828800"/>
            <a:ext cx="152400" cy="152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391400" y="1828800"/>
            <a:ext cx="152400" cy="15240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" name="Рисунок 17" descr="uglovoe_soedinenie125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5257800"/>
            <a:ext cx="1676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1066800" y="152400"/>
            <a:ext cx="4572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3333CC"/>
                </a:solidFill>
                <a:latin typeface="Verdana" pitchFamily="34" charset="0"/>
              </a:rPr>
              <a:t>На производстве шипы и проушины  получают станочники шипорезного станка. Они должны хорошо знать свойства древесины, устройство станков, уметь выполнять все станочные операции, затачивать инструмент, настраивать станки</a:t>
            </a:r>
            <a:endParaRPr lang="ru-RU">
              <a:solidFill>
                <a:srgbClr val="3333CC"/>
              </a:solidFill>
            </a:endParaRPr>
          </a:p>
        </p:txBody>
      </p:sp>
      <p:pic>
        <p:nvPicPr>
          <p:cNvPr id="18434" name="Рисунок 2" descr="kombinirovanniy-stanokPKM-300_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2400"/>
            <a:ext cx="342106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4" descr="rabota-na-tsirkulyarnom-stanke2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200400"/>
            <a:ext cx="39624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164</Words>
  <Application>Microsoft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22" baseType="lpstr">
      <vt:lpstr>Arial</vt:lpstr>
      <vt:lpstr>Corbel</vt:lpstr>
      <vt:lpstr>Wingdings 2</vt:lpstr>
      <vt:lpstr>Verdana</vt:lpstr>
      <vt:lpstr>Calibri</vt:lpstr>
      <vt:lpstr>Gill Sans MT</vt:lpstr>
      <vt:lpstr>Century</vt:lpstr>
      <vt:lpstr>Times New Roman</vt:lpstr>
      <vt:lpstr>Arno Pro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</dc:creator>
  <cp:lastModifiedBy>user</cp:lastModifiedBy>
  <cp:revision>51</cp:revision>
  <cp:lastPrinted>1601-01-01T00:00:00Z</cp:lastPrinted>
  <dcterms:created xsi:type="dcterms:W3CDTF">1601-01-01T00:00:00Z</dcterms:created>
  <dcterms:modified xsi:type="dcterms:W3CDTF">2015-01-13T15:29:39Z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